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9" r:id="rId6"/>
    <p:sldId id="270" r:id="rId7"/>
    <p:sldId id="274" r:id="rId8"/>
    <p:sldId id="271" r:id="rId9"/>
    <p:sldId id="272" r:id="rId10"/>
    <p:sldId id="258" r:id="rId11"/>
    <p:sldId id="273" r:id="rId12"/>
    <p:sldId id="276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04" autoAdjust="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59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14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75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31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68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058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03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98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75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605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12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76EC0-79BF-472D-A969-A0A776B0E369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E7E2E-055F-4836-A1C3-65DC850A1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24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jD8tjhVO1T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FOUqQt3Kg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jmozBdgGo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83568" y="908720"/>
            <a:ext cx="777240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7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AT" sz="7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7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</a:t>
            </a:r>
            <a:r>
              <a:rPr lang="de-AT" sz="7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AT" sz="7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de-AT" sz="7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AT" sz="7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sz="7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7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7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7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goodwill</a:t>
            </a:r>
            <a:r>
              <a:rPr lang="de-AT" sz="7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7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7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7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de-AT" sz="7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7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de-AT" sz="7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AT" sz="6700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AT" sz="67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Pre-conference</a:t>
            </a:r>
            <a:r>
              <a:rPr lang="de-AT" sz="67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67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r>
              <a:rPr lang="de-AT" sz="67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67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sz="67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67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ECSITE </a:t>
            </a:r>
            <a:r>
              <a:rPr lang="de-AT" sz="67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Conference 2017, Porto</a:t>
            </a:r>
            <a:r>
              <a:rPr lang="de-AT" sz="34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de-AT" sz="3400" dirty="0">
                <a:solidFill>
                  <a:schemeClr val="accent5">
                    <a:lumMod val="75000"/>
                  </a:schemeClr>
                </a:solidFill>
              </a:rPr>
            </a:br>
            <a:endParaRPr lang="de-AT" sz="3400" dirty="0">
              <a:solidFill>
                <a:schemeClr val="accent5">
                  <a:lumMod val="75000"/>
                </a:schemeClr>
              </a:solidFill>
            </a:endParaRPr>
          </a:p>
          <a:p>
            <a:pPr algn="l"/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33" y="4221088"/>
            <a:ext cx="2880317" cy="72008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827584" y="3429000"/>
            <a:ext cx="7992888" cy="295232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48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4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4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Twitter: </a:t>
            </a:r>
          </a:p>
          <a:p>
            <a:pPr algn="l">
              <a:tabLst>
                <a:tab pos="2693988" algn="l"/>
                <a:tab pos="7712075" algn="r"/>
              </a:tabLst>
            </a:pPr>
            <a:r>
              <a:rPr lang="en-GB" sz="4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47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sz="4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Ecsite2017 + </a:t>
            </a:r>
            <a:r>
              <a:rPr lang="en-GB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#room6</a:t>
            </a:r>
          </a:p>
          <a:p>
            <a:pPr algn="l">
              <a:tabLst>
                <a:tab pos="2693988" algn="l"/>
                <a:tab pos="7712075" algn="r"/>
              </a:tabLst>
            </a:pPr>
            <a:endParaRPr lang="en-GB" sz="48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tabLst>
                <a:tab pos="2419350" algn="l"/>
                <a:tab pos="7712075" algn="r"/>
              </a:tabLst>
            </a:pPr>
            <a:endParaRPr lang="en-GB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tabLst>
                <a:tab pos="2419350" algn="l"/>
                <a:tab pos="7712075" algn="r"/>
              </a:tabLst>
            </a:pPr>
            <a:endParaRPr lang="en-GB" sz="3600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tabLst>
                <a:tab pos="2419350" algn="l"/>
                <a:tab pos="7712075" algn="r"/>
              </a:tabLst>
            </a:pP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Wednesday, </a:t>
            </a:r>
            <a:r>
              <a:rPr lang="es-E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s-ES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 </a:t>
            </a:r>
            <a:r>
              <a:rPr lang="es-E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2017, 9:00 </a:t>
            </a:r>
            <a:r>
              <a:rPr lang="es-ES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17:45</a:t>
            </a:r>
            <a:endParaRPr lang="es-ES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9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AGENDA</a:t>
            </a:r>
            <a:endParaRPr lang="de-AT" dirty="0"/>
          </a:p>
        </p:txBody>
      </p:sp>
      <p:sp>
        <p:nvSpPr>
          <p:cNvPr id="4" name="Abgerundetes Rechteck 3"/>
          <p:cNvSpPr/>
          <p:nvPr/>
        </p:nvSpPr>
        <p:spPr>
          <a:xfrm>
            <a:off x="251520" y="1628800"/>
            <a:ext cx="8280920" cy="864096"/>
          </a:xfrm>
          <a:prstGeom prst="roundRect">
            <a:avLst>
              <a:gd name="adj" fmla="val 13133"/>
            </a:avLst>
          </a:prstGeom>
          <a:solidFill>
            <a:srgbClr val="FFFF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863899" y="2497537"/>
            <a:ext cx="8099963" cy="1975959"/>
          </a:xfrm>
          <a:prstGeom prst="roundRect">
            <a:avLst/>
          </a:prstGeom>
          <a:solidFill>
            <a:srgbClr val="FF0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Abgerundetes Rechteck 5"/>
          <p:cNvSpPr/>
          <p:nvPr/>
        </p:nvSpPr>
        <p:spPr>
          <a:xfrm>
            <a:off x="251520" y="3249358"/>
            <a:ext cx="8280920" cy="2339881"/>
          </a:xfrm>
          <a:prstGeom prst="roundRect">
            <a:avLst/>
          </a:prstGeom>
          <a:solidFill>
            <a:srgbClr val="00B05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Abgerundetes Rechteck 6"/>
          <p:cNvSpPr/>
          <p:nvPr/>
        </p:nvSpPr>
        <p:spPr>
          <a:xfrm>
            <a:off x="863900" y="4473496"/>
            <a:ext cx="8100588" cy="1728192"/>
          </a:xfrm>
          <a:prstGeom prst="roundRect">
            <a:avLst/>
          </a:prstGeom>
          <a:solidFill>
            <a:srgbClr val="0070C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extfeld 8"/>
          <p:cNvSpPr txBox="1"/>
          <p:nvPr/>
        </p:nvSpPr>
        <p:spPr>
          <a:xfrm>
            <a:off x="323528" y="1665183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>
                <a:solidFill>
                  <a:srgbClr val="FF0000"/>
                </a:solidFill>
              </a:rPr>
              <a:t>WHY US?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85634" y="2605560"/>
            <a:ext cx="1382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>
                <a:solidFill>
                  <a:srgbClr val="FF0000"/>
                </a:solidFill>
              </a:rPr>
              <a:t>WHERE ARE </a:t>
            </a:r>
          </a:p>
          <a:p>
            <a:r>
              <a:rPr lang="de-AT" b="1" dirty="0" smtClean="0">
                <a:solidFill>
                  <a:srgbClr val="FF0000"/>
                </a:solidFill>
              </a:rPr>
              <a:t>WE?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1520" y="3323108"/>
            <a:ext cx="1587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>
                <a:solidFill>
                  <a:srgbClr val="FF0000"/>
                </a:solidFill>
              </a:rPr>
              <a:t>HOW CAN WE </a:t>
            </a:r>
            <a:br>
              <a:rPr lang="de-AT" b="1" dirty="0" smtClean="0">
                <a:solidFill>
                  <a:srgbClr val="FF0000"/>
                </a:solidFill>
              </a:rPr>
            </a:br>
            <a:r>
              <a:rPr lang="de-AT" b="1" dirty="0" smtClean="0">
                <a:solidFill>
                  <a:srgbClr val="FF0000"/>
                </a:solidFill>
              </a:rPr>
              <a:t>PROGRESS?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845563" y="4509120"/>
            <a:ext cx="1638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>
                <a:solidFill>
                  <a:srgbClr val="FF0000"/>
                </a:solidFill>
              </a:rPr>
              <a:t>WHAT ARE WE </a:t>
            </a:r>
            <a:br>
              <a:rPr lang="de-AT" b="1" dirty="0" smtClean="0">
                <a:solidFill>
                  <a:srgbClr val="FF0000"/>
                </a:solidFill>
              </a:rPr>
            </a:br>
            <a:r>
              <a:rPr lang="de-AT" b="1" dirty="0" smtClean="0">
                <a:solidFill>
                  <a:srgbClr val="FF0000"/>
                </a:solidFill>
              </a:rPr>
              <a:t>AIMING AT?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>
          <a:xfrm>
            <a:off x="2405177" y="171134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de-AT" sz="2400" dirty="0" err="1" smtClean="0"/>
              <a:t>Introduction</a:t>
            </a:r>
            <a:endParaRPr lang="de-AT" sz="2400" dirty="0" smtClean="0"/>
          </a:p>
          <a:p>
            <a:r>
              <a:rPr lang="de-AT" sz="2400" dirty="0"/>
              <a:t>Input </a:t>
            </a:r>
            <a:r>
              <a:rPr lang="de-AT" sz="2400" dirty="0" smtClean="0"/>
              <a:t>and </a:t>
            </a:r>
            <a:r>
              <a:rPr lang="de-AT" sz="2400" dirty="0" err="1" smtClean="0"/>
              <a:t>discussion</a:t>
            </a:r>
            <a:r>
              <a:rPr lang="de-AT" sz="2400" dirty="0" smtClean="0"/>
              <a:t> </a:t>
            </a:r>
            <a:r>
              <a:rPr lang="de-AT" sz="2400" i="1" dirty="0" smtClean="0"/>
              <a:t>(Maria </a:t>
            </a:r>
            <a:r>
              <a:rPr lang="de-AT" sz="2400" i="1" dirty="0"/>
              <a:t>Vlachou)</a:t>
            </a:r>
          </a:p>
          <a:p>
            <a:r>
              <a:rPr lang="de-AT" sz="2400" dirty="0" err="1"/>
              <a:t>Self</a:t>
            </a:r>
            <a:r>
              <a:rPr lang="de-AT" sz="2400" dirty="0"/>
              <a:t>-evaluation </a:t>
            </a:r>
            <a:r>
              <a:rPr lang="de-AT" sz="2400" dirty="0" err="1"/>
              <a:t>workshop</a:t>
            </a:r>
            <a:r>
              <a:rPr lang="de-AT" sz="2400" dirty="0"/>
              <a:t> </a:t>
            </a:r>
            <a:r>
              <a:rPr lang="de-AT" sz="2400" i="1" dirty="0"/>
              <a:t>(Vanessa Mignan, </a:t>
            </a:r>
            <a:r>
              <a:rPr lang="de-AT" sz="2400" i="1" dirty="0" smtClean="0"/>
              <a:t/>
            </a:r>
            <a:br>
              <a:rPr lang="de-AT" sz="2400" i="1" dirty="0" smtClean="0"/>
            </a:br>
            <a:r>
              <a:rPr lang="de-AT" sz="2400" i="1" dirty="0" smtClean="0"/>
              <a:t>Matteo </a:t>
            </a:r>
            <a:r>
              <a:rPr lang="de-AT" sz="2400" i="1" dirty="0"/>
              <a:t>Merzagora)</a:t>
            </a:r>
          </a:p>
          <a:p>
            <a:r>
              <a:rPr lang="de-AT" sz="2400" dirty="0" smtClean="0"/>
              <a:t>Input and </a:t>
            </a:r>
            <a:r>
              <a:rPr lang="de-AT" sz="2400" dirty="0" err="1" smtClean="0"/>
              <a:t>discussion</a:t>
            </a:r>
            <a:r>
              <a:rPr lang="de-AT" sz="2400" dirty="0" smtClean="0"/>
              <a:t> </a:t>
            </a:r>
            <a:r>
              <a:rPr lang="de-AT" sz="2400" i="1" dirty="0"/>
              <a:t>(Marianne </a:t>
            </a:r>
            <a:r>
              <a:rPr lang="de-AT" sz="2400" i="1" dirty="0" err="1"/>
              <a:t>Achiam</a:t>
            </a:r>
            <a:r>
              <a:rPr lang="de-AT" sz="2400" i="1" dirty="0"/>
              <a:t>)</a:t>
            </a:r>
          </a:p>
          <a:p>
            <a:pPr marL="0" indent="0">
              <a:buNone/>
            </a:pPr>
            <a:r>
              <a:rPr lang="de-AT" sz="2400" i="1" dirty="0" smtClean="0"/>
              <a:t>LUNCH BREAK</a:t>
            </a:r>
            <a:endParaRPr lang="de-AT" sz="2400" i="1" dirty="0"/>
          </a:p>
          <a:p>
            <a:r>
              <a:rPr lang="de-AT" sz="2400" dirty="0" smtClean="0"/>
              <a:t>Sharing </a:t>
            </a:r>
            <a:r>
              <a:rPr lang="de-AT" sz="2400" dirty="0" err="1"/>
              <a:t>data</a:t>
            </a:r>
            <a:r>
              <a:rPr lang="de-AT" sz="2400" dirty="0"/>
              <a:t> </a:t>
            </a:r>
            <a:r>
              <a:rPr lang="de-AT" sz="2400" i="1" dirty="0"/>
              <a:t>(all)</a:t>
            </a:r>
          </a:p>
          <a:p>
            <a:r>
              <a:rPr lang="de-AT" sz="2400" dirty="0" err="1"/>
              <a:t>Visualising</a:t>
            </a:r>
            <a:r>
              <a:rPr lang="de-AT" sz="2400" dirty="0"/>
              <a:t> </a:t>
            </a:r>
            <a:r>
              <a:rPr lang="de-AT" sz="2400" dirty="0" err="1"/>
              <a:t>exercise</a:t>
            </a:r>
            <a:r>
              <a:rPr lang="de-AT" sz="2400" dirty="0"/>
              <a:t>, </a:t>
            </a:r>
            <a:r>
              <a:rPr lang="de-AT" sz="2400" dirty="0" err="1"/>
              <a:t>workshop</a:t>
            </a:r>
            <a:r>
              <a:rPr lang="de-AT" sz="2400" dirty="0"/>
              <a:t> </a:t>
            </a:r>
            <a:r>
              <a:rPr lang="de-AT" sz="2400" i="1" dirty="0"/>
              <a:t>(Liz </a:t>
            </a:r>
            <a:r>
              <a:rPr lang="de-AT" sz="2400" i="1" dirty="0" err="1"/>
              <a:t>Rasekoala</a:t>
            </a:r>
            <a:r>
              <a:rPr lang="de-AT" sz="2400" i="1" dirty="0"/>
              <a:t>)</a:t>
            </a:r>
          </a:p>
          <a:p>
            <a:r>
              <a:rPr lang="de-AT" sz="2400" dirty="0" smtClean="0"/>
              <a:t>Workshop </a:t>
            </a:r>
            <a:r>
              <a:rPr lang="de-AT" sz="2400" dirty="0"/>
              <a:t>on </a:t>
            </a:r>
            <a:r>
              <a:rPr lang="de-AT" sz="2400" dirty="0" err="1"/>
              <a:t>framework</a:t>
            </a:r>
            <a:r>
              <a:rPr lang="de-AT" sz="2400" dirty="0"/>
              <a:t> </a:t>
            </a:r>
            <a:r>
              <a:rPr lang="de-AT" sz="2400" dirty="0" err="1"/>
              <a:t>process</a:t>
            </a:r>
            <a:r>
              <a:rPr lang="de-AT" sz="2400" dirty="0"/>
              <a:t> </a:t>
            </a:r>
            <a:r>
              <a:rPr lang="de-AT" sz="2400" dirty="0" smtClean="0"/>
              <a:t/>
            </a:r>
            <a:br>
              <a:rPr lang="de-AT" sz="2400" dirty="0" smtClean="0"/>
            </a:br>
            <a:r>
              <a:rPr lang="de-AT" sz="2400" i="1" dirty="0" smtClean="0"/>
              <a:t>(</a:t>
            </a:r>
            <a:r>
              <a:rPr lang="de-AT" sz="2400" i="1" dirty="0" err="1"/>
              <a:t>working</a:t>
            </a:r>
            <a:r>
              <a:rPr lang="de-AT" sz="2400" i="1" dirty="0"/>
              <a:t> </a:t>
            </a:r>
            <a:r>
              <a:rPr lang="de-AT" sz="2400" i="1" dirty="0" err="1"/>
              <a:t>groups</a:t>
            </a:r>
            <a:r>
              <a:rPr lang="de-AT" sz="2400" i="1" dirty="0"/>
              <a:t>)</a:t>
            </a:r>
          </a:p>
          <a:p>
            <a:r>
              <a:rPr lang="de-AT" sz="2400" dirty="0" err="1" smtClean="0"/>
              <a:t>Wrap-up</a:t>
            </a:r>
            <a:r>
              <a:rPr lang="de-AT" sz="2400" dirty="0"/>
              <a:t>, </a:t>
            </a:r>
            <a:r>
              <a:rPr lang="de-AT" sz="2400" dirty="0" err="1"/>
              <a:t>next</a:t>
            </a:r>
            <a:r>
              <a:rPr lang="de-AT" sz="2400" dirty="0"/>
              <a:t> </a:t>
            </a:r>
            <a:r>
              <a:rPr lang="de-AT" sz="2400" dirty="0" err="1"/>
              <a:t>steps</a:t>
            </a:r>
            <a:r>
              <a:rPr lang="de-AT" sz="2400" dirty="0"/>
              <a:t> </a:t>
            </a:r>
          </a:p>
          <a:p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19204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All </a:t>
            </a:r>
            <a:r>
              <a:rPr lang="de-AT" dirty="0" err="1" smtClean="0"/>
              <a:t>that</a:t>
            </a:r>
            <a:r>
              <a:rPr lang="de-AT" dirty="0" smtClean="0"/>
              <a:t> </a:t>
            </a:r>
            <a:r>
              <a:rPr lang="de-AT" dirty="0" err="1" smtClean="0"/>
              <a:t>we</a:t>
            </a:r>
            <a:r>
              <a:rPr lang="de-AT" dirty="0" smtClean="0"/>
              <a:t> </a:t>
            </a:r>
            <a:r>
              <a:rPr lang="de-AT" dirty="0" err="1" smtClean="0"/>
              <a:t>share</a:t>
            </a:r>
            <a:endParaRPr lang="de-AT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319213"/>
            <a:ext cx="8094663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4649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AT" dirty="0">
                <a:hlinkClick r:id="rId2"/>
              </a:rPr>
              <a:t>https://</a:t>
            </a:r>
            <a:r>
              <a:rPr lang="de-AT" dirty="0" smtClean="0">
                <a:hlinkClick r:id="rId2"/>
              </a:rPr>
              <a:t>www.youtube.com/watch?v=jD8tjhVO1Tc</a:t>
            </a:r>
            <a:r>
              <a:rPr lang="de-AT" dirty="0" smtClean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5744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OUR UNDERSTANDING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tabLst>
                <a:tab pos="7897813" algn="r"/>
              </a:tabLst>
            </a:pPr>
            <a:r>
              <a:rPr lang="de-AT" b="1" dirty="0" err="1">
                <a:solidFill>
                  <a:srgbClr val="FF0000"/>
                </a:solidFill>
              </a:rPr>
              <a:t>inclusion</a:t>
            </a:r>
            <a:r>
              <a:rPr lang="de-AT" b="1" dirty="0">
                <a:solidFill>
                  <a:srgbClr val="FF0000"/>
                </a:solidFill>
              </a:rPr>
              <a:t>:</a:t>
            </a:r>
            <a:r>
              <a:rPr lang="de-AT" dirty="0"/>
              <a:t> </a:t>
            </a:r>
            <a:r>
              <a:rPr lang="de-AT" dirty="0" err="1"/>
              <a:t>state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being</a:t>
            </a:r>
            <a:r>
              <a:rPr lang="de-AT" dirty="0"/>
              <a:t> and </a:t>
            </a:r>
            <a:r>
              <a:rPr lang="de-AT" dirty="0" err="1"/>
              <a:t>feeling</a:t>
            </a:r>
            <a:r>
              <a:rPr lang="de-AT" dirty="0"/>
              <a:t> </a:t>
            </a:r>
            <a:r>
              <a:rPr lang="de-AT" dirty="0" err="1"/>
              <a:t>valued</a:t>
            </a:r>
            <a:r>
              <a:rPr lang="de-AT" dirty="0"/>
              <a:t>, </a:t>
            </a:r>
            <a:r>
              <a:rPr lang="de-AT" dirty="0" err="1"/>
              <a:t>respected</a:t>
            </a:r>
            <a:r>
              <a:rPr lang="de-AT" dirty="0"/>
              <a:t> and </a:t>
            </a:r>
            <a:r>
              <a:rPr lang="de-AT" dirty="0" err="1"/>
              <a:t>supported</a:t>
            </a:r>
            <a:r>
              <a:rPr lang="de-AT" dirty="0"/>
              <a:t>, </a:t>
            </a:r>
            <a:br>
              <a:rPr lang="de-AT" dirty="0"/>
            </a:br>
            <a:r>
              <a:rPr lang="de-AT" dirty="0" err="1"/>
              <a:t>being</a:t>
            </a:r>
            <a:r>
              <a:rPr lang="de-AT" dirty="0"/>
              <a:t> a </a:t>
            </a:r>
            <a:r>
              <a:rPr lang="de-AT" dirty="0" err="1"/>
              <a:t>part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smtClean="0"/>
              <a:t> 	</a:t>
            </a:r>
            <a:r>
              <a:rPr lang="de-AT" dirty="0" err="1" smtClean="0"/>
              <a:t>feeling</a:t>
            </a:r>
            <a:r>
              <a:rPr lang="de-AT" dirty="0" smtClean="0"/>
              <a:t> </a:t>
            </a:r>
            <a:r>
              <a:rPr lang="de-AT" dirty="0" err="1"/>
              <a:t>ownership</a:t>
            </a:r>
            <a:r>
              <a:rPr lang="de-AT" dirty="0"/>
              <a:t> for </a:t>
            </a:r>
            <a:endParaRPr lang="de-AT" i="1" dirty="0"/>
          </a:p>
          <a:p>
            <a:pPr marL="0" indent="0">
              <a:buNone/>
            </a:pPr>
            <a:endParaRPr lang="de-AT" dirty="0"/>
          </a:p>
          <a:p>
            <a:r>
              <a:rPr lang="de-AT" b="1" dirty="0" err="1">
                <a:solidFill>
                  <a:srgbClr val="FF0000"/>
                </a:solidFill>
              </a:rPr>
              <a:t>diversity</a:t>
            </a:r>
            <a:r>
              <a:rPr lang="de-AT" b="1" dirty="0">
                <a:solidFill>
                  <a:srgbClr val="FF0000"/>
                </a:solidFill>
              </a:rPr>
              <a:t>: </a:t>
            </a:r>
            <a:r>
              <a:rPr lang="de-AT" dirty="0" err="1"/>
              <a:t>differences</a:t>
            </a:r>
            <a:r>
              <a:rPr lang="de-AT" dirty="0"/>
              <a:t> in </a:t>
            </a:r>
            <a:r>
              <a:rPr lang="de-AT" dirty="0" err="1"/>
              <a:t>gender</a:t>
            </a:r>
            <a:r>
              <a:rPr lang="de-AT" dirty="0"/>
              <a:t>, </a:t>
            </a:r>
            <a:r>
              <a:rPr lang="de-AT" dirty="0" err="1"/>
              <a:t>abilities</a:t>
            </a:r>
            <a:r>
              <a:rPr lang="de-AT" dirty="0"/>
              <a:t>, </a:t>
            </a:r>
            <a:r>
              <a:rPr lang="de-AT" dirty="0" err="1"/>
              <a:t>race</a:t>
            </a:r>
            <a:r>
              <a:rPr lang="de-AT" dirty="0"/>
              <a:t>, </a:t>
            </a:r>
            <a:r>
              <a:rPr lang="de-AT" dirty="0" err="1"/>
              <a:t>culture</a:t>
            </a:r>
            <a:r>
              <a:rPr lang="de-AT" dirty="0"/>
              <a:t>, </a:t>
            </a:r>
            <a:r>
              <a:rPr lang="de-AT" dirty="0" err="1"/>
              <a:t>believe</a:t>
            </a:r>
            <a:r>
              <a:rPr lang="de-AT" dirty="0"/>
              <a:t>/</a:t>
            </a:r>
            <a:r>
              <a:rPr lang="de-AT" dirty="0" err="1"/>
              <a:t>religion</a:t>
            </a:r>
            <a:r>
              <a:rPr lang="de-AT" dirty="0"/>
              <a:t>, </a:t>
            </a:r>
            <a:r>
              <a:rPr lang="de-AT" dirty="0" err="1"/>
              <a:t>social</a:t>
            </a:r>
            <a:r>
              <a:rPr lang="de-AT" dirty="0"/>
              <a:t> </a:t>
            </a:r>
            <a:r>
              <a:rPr lang="de-AT" dirty="0" err="1"/>
              <a:t>status</a:t>
            </a:r>
            <a:r>
              <a:rPr lang="de-AT" dirty="0"/>
              <a:t>, </a:t>
            </a:r>
            <a:r>
              <a:rPr lang="de-AT" dirty="0" err="1"/>
              <a:t>economic</a:t>
            </a:r>
            <a:r>
              <a:rPr lang="de-AT" dirty="0"/>
              <a:t> </a:t>
            </a:r>
            <a:r>
              <a:rPr lang="de-AT" dirty="0" err="1"/>
              <a:t>status</a:t>
            </a:r>
            <a:r>
              <a:rPr lang="de-AT" dirty="0"/>
              <a:t>, </a:t>
            </a:r>
            <a:r>
              <a:rPr lang="de-AT" dirty="0" err="1"/>
              <a:t>educational</a:t>
            </a:r>
            <a:r>
              <a:rPr lang="de-AT" dirty="0"/>
              <a:t> </a:t>
            </a:r>
            <a:r>
              <a:rPr lang="de-AT" dirty="0" err="1"/>
              <a:t>background</a:t>
            </a:r>
            <a:r>
              <a:rPr lang="de-AT" dirty="0"/>
              <a:t>, sexual </a:t>
            </a:r>
            <a:r>
              <a:rPr lang="de-AT" dirty="0" err="1"/>
              <a:t>preference</a:t>
            </a:r>
            <a:r>
              <a:rPr lang="de-AT" dirty="0"/>
              <a:t>, </a:t>
            </a:r>
            <a:r>
              <a:rPr lang="de-AT" dirty="0" err="1"/>
              <a:t>being</a:t>
            </a:r>
            <a:r>
              <a:rPr lang="de-AT" dirty="0"/>
              <a:t> </a:t>
            </a:r>
            <a:r>
              <a:rPr lang="de-AT" dirty="0" err="1"/>
              <a:t>pregnant</a:t>
            </a:r>
            <a:r>
              <a:rPr lang="de-AT" dirty="0"/>
              <a:t>/</a:t>
            </a:r>
            <a:r>
              <a:rPr lang="de-AT" dirty="0" err="1"/>
              <a:t>having</a:t>
            </a:r>
            <a:r>
              <a:rPr lang="de-AT" dirty="0"/>
              <a:t> a </a:t>
            </a:r>
            <a:r>
              <a:rPr lang="de-AT" dirty="0" err="1"/>
              <a:t>baby</a:t>
            </a:r>
            <a:r>
              <a:rPr lang="de-AT" dirty="0"/>
              <a:t>, </a:t>
            </a:r>
            <a:r>
              <a:rPr lang="de-AT" dirty="0" err="1"/>
              <a:t>political</a:t>
            </a:r>
            <a:r>
              <a:rPr lang="de-AT" dirty="0"/>
              <a:t> </a:t>
            </a:r>
            <a:r>
              <a:rPr lang="de-AT" dirty="0" err="1"/>
              <a:t>preference</a:t>
            </a:r>
            <a:r>
              <a:rPr lang="de-AT" dirty="0"/>
              <a:t>, </a:t>
            </a:r>
            <a:r>
              <a:rPr lang="de-AT" dirty="0" err="1"/>
              <a:t>specific</a:t>
            </a:r>
            <a:r>
              <a:rPr lang="de-AT" dirty="0"/>
              <a:t> </a:t>
            </a:r>
            <a:r>
              <a:rPr lang="de-AT" dirty="0" err="1"/>
              <a:t>life</a:t>
            </a:r>
            <a:r>
              <a:rPr lang="de-AT" dirty="0"/>
              <a:t> </a:t>
            </a:r>
            <a:r>
              <a:rPr lang="de-AT" dirty="0" err="1"/>
              <a:t>experiences</a:t>
            </a:r>
            <a:r>
              <a:rPr lang="de-AT" dirty="0" smtClean="0"/>
              <a:t>, ...</a:t>
            </a:r>
            <a:endParaRPr lang="de-AT" dirty="0"/>
          </a:p>
          <a:p>
            <a:endParaRPr lang="de-AT" dirty="0"/>
          </a:p>
        </p:txBody>
      </p:sp>
      <p:sp>
        <p:nvSpPr>
          <p:cNvPr id="4" name="Pfeil nach links und rechts 3"/>
          <p:cNvSpPr/>
          <p:nvPr/>
        </p:nvSpPr>
        <p:spPr>
          <a:xfrm>
            <a:off x="3228356" y="2732670"/>
            <a:ext cx="1847700" cy="144016"/>
          </a:xfrm>
          <a:prstGeom prst="leftRight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514277" y="2759761"/>
            <a:ext cx="1201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i="1" dirty="0" err="1" smtClean="0"/>
              <a:t>continuum</a:t>
            </a:r>
            <a:endParaRPr lang="de-AT" i="1" dirty="0"/>
          </a:p>
        </p:txBody>
      </p:sp>
    </p:spTree>
    <p:extLst>
      <p:ext uri="{BB962C8B-B14F-4D97-AF65-F5344CB8AC3E}">
        <p14:creationId xmlns:p14="http://schemas.microsoft.com/office/powerpoint/2010/main" val="211026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196" y="404664"/>
            <a:ext cx="5806988" cy="1584176"/>
          </a:xfrm>
        </p:spPr>
        <p:txBody>
          <a:bodyPr>
            <a:noAutofit/>
          </a:bodyPr>
          <a:lstStyle/>
          <a:p>
            <a:pPr algn="l"/>
            <a:r>
              <a:rPr lang="de-AT" sz="3200" dirty="0" smtClean="0"/>
              <a:t>The </a:t>
            </a:r>
            <a:r>
              <a:rPr lang="de-AT" sz="3200" dirty="0" err="1" smtClean="0"/>
              <a:t>process</a:t>
            </a:r>
            <a:r>
              <a:rPr lang="de-AT" sz="3200" dirty="0" smtClean="0"/>
              <a:t>…</a:t>
            </a:r>
            <a:br>
              <a:rPr lang="de-AT" sz="3200" dirty="0" smtClean="0"/>
            </a:br>
            <a:r>
              <a:rPr lang="de-AT" sz="3200" dirty="0" err="1" smtClean="0"/>
              <a:t>towards</a:t>
            </a:r>
            <a:r>
              <a:rPr lang="de-AT" sz="3200" dirty="0" smtClean="0"/>
              <a:t> a </a:t>
            </a:r>
            <a:r>
              <a:rPr lang="de-AT" sz="3200" dirty="0" err="1" smtClean="0"/>
              <a:t>framework</a:t>
            </a:r>
            <a:r>
              <a:rPr lang="de-AT" sz="3200" dirty="0" smtClean="0"/>
              <a:t> for </a:t>
            </a:r>
            <a:br>
              <a:rPr lang="de-AT" sz="3200" dirty="0" smtClean="0"/>
            </a:br>
            <a:r>
              <a:rPr lang="de-AT" sz="3200" dirty="0" err="1" smtClean="0"/>
              <a:t>diversity</a:t>
            </a:r>
            <a:r>
              <a:rPr lang="de-AT" sz="3200" dirty="0" smtClean="0"/>
              <a:t> &amp; </a:t>
            </a:r>
            <a:r>
              <a:rPr lang="de-AT" sz="3200" dirty="0" err="1" smtClean="0"/>
              <a:t>social</a:t>
            </a:r>
            <a:r>
              <a:rPr lang="de-AT" sz="3200" dirty="0" smtClean="0"/>
              <a:t> </a:t>
            </a:r>
            <a:r>
              <a:rPr lang="de-AT" sz="3200" dirty="0" err="1" smtClean="0"/>
              <a:t>inclusion</a:t>
            </a:r>
            <a:r>
              <a:rPr lang="de-AT" sz="3200" dirty="0" smtClean="0"/>
              <a:t/>
            </a:r>
            <a:br>
              <a:rPr lang="de-AT" sz="3200" dirty="0" smtClean="0"/>
            </a:br>
            <a:endParaRPr lang="de-AT" sz="3200" dirty="0"/>
          </a:p>
        </p:txBody>
      </p:sp>
      <p:sp>
        <p:nvSpPr>
          <p:cNvPr id="7" name="Abgerundetes Rechteck 6"/>
          <p:cNvSpPr/>
          <p:nvPr/>
        </p:nvSpPr>
        <p:spPr>
          <a:xfrm>
            <a:off x="1337024" y="4388854"/>
            <a:ext cx="936104" cy="648072"/>
          </a:xfrm>
          <a:prstGeom prst="roundRect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>
                <a:solidFill>
                  <a:schemeClr val="tx1"/>
                </a:solidFill>
              </a:rPr>
              <a:t>ad hoc </a:t>
            </a:r>
            <a:r>
              <a:rPr lang="de-AT" b="1" dirty="0" err="1" smtClean="0">
                <a:solidFill>
                  <a:srgbClr val="FF0000"/>
                </a:solidFill>
              </a:rPr>
              <a:t>session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23061" y="6453336"/>
            <a:ext cx="187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June 2016 Graz</a:t>
            </a:r>
            <a:endParaRPr lang="de-AT" dirty="0"/>
          </a:p>
        </p:txBody>
      </p:sp>
      <p:sp>
        <p:nvSpPr>
          <p:cNvPr id="9" name="Parallelogramm 8"/>
          <p:cNvSpPr/>
          <p:nvPr/>
        </p:nvSpPr>
        <p:spPr>
          <a:xfrm>
            <a:off x="2411760" y="4365104"/>
            <a:ext cx="4968552" cy="576064"/>
          </a:xfrm>
          <a:prstGeom prst="parallelogram">
            <a:avLst>
              <a:gd name="adj" fmla="val 743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b="1" dirty="0" err="1" smtClean="0"/>
              <a:t>advocate</a:t>
            </a:r>
            <a:r>
              <a:rPr lang="de-AT" sz="2000" b="1" dirty="0" smtClean="0"/>
              <a:t> </a:t>
            </a:r>
            <a:r>
              <a:rPr lang="de-AT" sz="2000" b="1" dirty="0" err="1" smtClean="0">
                <a:solidFill>
                  <a:srgbClr val="FF0000"/>
                </a:solidFill>
              </a:rPr>
              <a:t>group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22" name="Rad 21"/>
          <p:cNvSpPr/>
          <p:nvPr/>
        </p:nvSpPr>
        <p:spPr>
          <a:xfrm>
            <a:off x="3851920" y="2780928"/>
            <a:ext cx="1440160" cy="1440160"/>
          </a:xfrm>
          <a:prstGeom prst="donut">
            <a:avLst>
              <a:gd name="adj" fmla="val 8508"/>
            </a:avLst>
          </a:prstGeom>
          <a:solidFill>
            <a:srgbClr val="FF0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947678" y="3082830"/>
            <a:ext cx="1230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b="1" dirty="0" err="1" smtClean="0">
                <a:solidFill>
                  <a:srgbClr val="FF0000"/>
                </a:solidFill>
              </a:rPr>
              <a:t>pre</a:t>
            </a:r>
            <a:r>
              <a:rPr lang="de-AT" b="1" dirty="0" smtClean="0">
                <a:solidFill>
                  <a:srgbClr val="FF0000"/>
                </a:solidFill>
              </a:rPr>
              <a:t>-</a:t>
            </a:r>
            <a:br>
              <a:rPr lang="de-AT" b="1" dirty="0" smtClean="0">
                <a:solidFill>
                  <a:srgbClr val="FF0000"/>
                </a:solidFill>
              </a:rPr>
            </a:br>
            <a:r>
              <a:rPr lang="de-AT" b="1" dirty="0" err="1" smtClean="0">
                <a:solidFill>
                  <a:srgbClr val="FF0000"/>
                </a:solidFill>
              </a:rPr>
              <a:t>conference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24" name="Gefaltete Ecke 23"/>
          <p:cNvSpPr/>
          <p:nvPr/>
        </p:nvSpPr>
        <p:spPr>
          <a:xfrm>
            <a:off x="6444208" y="1988840"/>
            <a:ext cx="1296144" cy="1584176"/>
          </a:xfrm>
          <a:prstGeom prst="foldedCorner">
            <a:avLst/>
          </a:prstGeom>
          <a:solidFill>
            <a:srgbClr val="92D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b="1" dirty="0" smtClean="0">
              <a:solidFill>
                <a:schemeClr val="tx1"/>
              </a:solidFill>
            </a:endParaRPr>
          </a:p>
          <a:p>
            <a:pPr algn="ctr"/>
            <a:r>
              <a:rPr lang="de-AT" b="1" dirty="0" err="1" smtClean="0">
                <a:solidFill>
                  <a:schemeClr val="tx1"/>
                </a:solidFill>
              </a:rPr>
              <a:t>framework</a:t>
            </a:r>
            <a:endParaRPr lang="de-AT" b="1" dirty="0" smtClean="0">
              <a:solidFill>
                <a:schemeClr val="tx1"/>
              </a:solidFill>
            </a:endParaRPr>
          </a:p>
          <a:p>
            <a:pPr algn="ctr"/>
            <a:r>
              <a:rPr lang="de-AT" b="1" dirty="0" err="1" smtClean="0">
                <a:solidFill>
                  <a:srgbClr val="FF0000"/>
                </a:solidFill>
              </a:rPr>
              <a:t>documents</a:t>
            </a:r>
            <a:endParaRPr lang="de-AT" b="1" dirty="0" smtClean="0">
              <a:solidFill>
                <a:srgbClr val="FF0000"/>
              </a:solidFill>
            </a:endParaRPr>
          </a:p>
          <a:p>
            <a:pPr algn="ctr"/>
            <a:r>
              <a:rPr lang="de-AT" b="1" dirty="0" err="1" smtClean="0">
                <a:solidFill>
                  <a:srgbClr val="FF0000"/>
                </a:solidFill>
              </a:rPr>
              <a:t>tools</a:t>
            </a:r>
            <a:endParaRPr lang="de-AT" b="1" dirty="0" smtClean="0">
              <a:solidFill>
                <a:srgbClr val="FF0000"/>
              </a:solidFill>
            </a:endParaRPr>
          </a:p>
          <a:p>
            <a:pPr algn="ctr"/>
            <a:endParaRPr lang="de-AT" b="1" dirty="0" smtClean="0">
              <a:solidFill>
                <a:srgbClr val="FF0000"/>
              </a:solidFill>
            </a:endParaRPr>
          </a:p>
          <a:p>
            <a:pPr algn="ctr"/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25" name="Richtungspfeil 24"/>
          <p:cNvSpPr/>
          <p:nvPr/>
        </p:nvSpPr>
        <p:spPr>
          <a:xfrm>
            <a:off x="2987824" y="5301208"/>
            <a:ext cx="3312368" cy="1846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working</a:t>
            </a:r>
            <a:r>
              <a:rPr lang="de-AT" dirty="0"/>
              <a:t> </a:t>
            </a:r>
            <a:r>
              <a:rPr lang="de-AT" dirty="0" err="1"/>
              <a:t>group</a:t>
            </a:r>
            <a:r>
              <a:rPr lang="de-AT" dirty="0"/>
              <a:t> </a:t>
            </a:r>
            <a:r>
              <a:rPr lang="de-AT" dirty="0" smtClean="0"/>
              <a:t>CONTENT</a:t>
            </a:r>
            <a:endParaRPr lang="de-AT" dirty="0"/>
          </a:p>
        </p:txBody>
      </p:sp>
      <p:sp>
        <p:nvSpPr>
          <p:cNvPr id="26" name="Richtungspfeil 25"/>
          <p:cNvSpPr/>
          <p:nvPr/>
        </p:nvSpPr>
        <p:spPr>
          <a:xfrm>
            <a:off x="2987824" y="5556280"/>
            <a:ext cx="3312368" cy="1846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working</a:t>
            </a:r>
            <a:r>
              <a:rPr lang="de-AT" dirty="0"/>
              <a:t> </a:t>
            </a:r>
            <a:r>
              <a:rPr lang="de-AT" dirty="0" err="1" smtClean="0"/>
              <a:t>group</a:t>
            </a:r>
            <a:r>
              <a:rPr lang="de-AT" dirty="0" smtClean="0"/>
              <a:t> STAFF</a:t>
            </a:r>
            <a:endParaRPr lang="de-AT" dirty="0"/>
          </a:p>
        </p:txBody>
      </p:sp>
      <p:sp>
        <p:nvSpPr>
          <p:cNvPr id="27" name="Richtungspfeil 26"/>
          <p:cNvSpPr/>
          <p:nvPr/>
        </p:nvSpPr>
        <p:spPr>
          <a:xfrm>
            <a:off x="2987824" y="5803662"/>
            <a:ext cx="3312368" cy="1846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working</a:t>
            </a:r>
            <a:r>
              <a:rPr lang="de-AT" dirty="0"/>
              <a:t> </a:t>
            </a:r>
            <a:r>
              <a:rPr lang="de-AT" dirty="0" err="1" smtClean="0"/>
              <a:t>group</a:t>
            </a:r>
            <a:r>
              <a:rPr lang="de-AT" dirty="0" smtClean="0"/>
              <a:t> PARTNERSHIPS</a:t>
            </a:r>
            <a:endParaRPr lang="de-AT" dirty="0"/>
          </a:p>
        </p:txBody>
      </p:sp>
      <p:sp>
        <p:nvSpPr>
          <p:cNvPr id="28" name="Richtungspfeil 27"/>
          <p:cNvSpPr/>
          <p:nvPr/>
        </p:nvSpPr>
        <p:spPr>
          <a:xfrm>
            <a:off x="2987824" y="5036926"/>
            <a:ext cx="3312368" cy="1846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 smtClean="0"/>
              <a:t>working</a:t>
            </a:r>
            <a:r>
              <a:rPr lang="de-AT" dirty="0" smtClean="0"/>
              <a:t> </a:t>
            </a:r>
            <a:r>
              <a:rPr lang="de-AT" dirty="0" err="1" smtClean="0"/>
              <a:t>group</a:t>
            </a:r>
            <a:r>
              <a:rPr lang="de-AT" dirty="0" smtClean="0"/>
              <a:t> STRATEGY </a:t>
            </a:r>
            <a:endParaRPr lang="de-AT" dirty="0"/>
          </a:p>
        </p:txBody>
      </p:sp>
      <p:sp>
        <p:nvSpPr>
          <p:cNvPr id="29" name="Richtungspfeil 28"/>
          <p:cNvSpPr/>
          <p:nvPr/>
        </p:nvSpPr>
        <p:spPr>
          <a:xfrm>
            <a:off x="2987824" y="6060351"/>
            <a:ext cx="3312368" cy="1846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working</a:t>
            </a:r>
            <a:r>
              <a:rPr lang="de-AT" dirty="0"/>
              <a:t> </a:t>
            </a:r>
            <a:r>
              <a:rPr lang="de-AT" dirty="0" err="1"/>
              <a:t>group</a:t>
            </a:r>
            <a:r>
              <a:rPr lang="de-AT" dirty="0"/>
              <a:t> </a:t>
            </a:r>
            <a:r>
              <a:rPr lang="de-AT" dirty="0" smtClean="0"/>
              <a:t>ACCESS</a:t>
            </a:r>
            <a:endParaRPr lang="de-AT" dirty="0"/>
          </a:p>
        </p:txBody>
      </p:sp>
      <p:sp>
        <p:nvSpPr>
          <p:cNvPr id="30" name="Wolke 29"/>
          <p:cNvSpPr/>
          <p:nvPr/>
        </p:nvSpPr>
        <p:spPr>
          <a:xfrm>
            <a:off x="6372200" y="260648"/>
            <a:ext cx="2699792" cy="1152128"/>
          </a:xfrm>
          <a:prstGeom prst="cloud">
            <a:avLst/>
          </a:prstGeom>
          <a:solidFill>
            <a:srgbClr val="FFC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err="1">
                <a:solidFill>
                  <a:schemeClr val="tx1"/>
                </a:solidFill>
              </a:rPr>
              <a:t>f</a:t>
            </a:r>
            <a:r>
              <a:rPr lang="de-AT" b="1" dirty="0" err="1" smtClean="0">
                <a:solidFill>
                  <a:schemeClr val="tx1"/>
                </a:solidFill>
              </a:rPr>
              <a:t>ield-wide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institutional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rgbClr val="FF0000"/>
                </a:solidFill>
              </a:rPr>
              <a:t>change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3995469" y="6453336"/>
            <a:ext cx="187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June 2017 Porto</a:t>
            </a:r>
            <a:endParaRPr lang="de-AT" dirty="0"/>
          </a:p>
        </p:txBody>
      </p:sp>
      <p:cxnSp>
        <p:nvCxnSpPr>
          <p:cNvPr id="33" name="Gerade Verbindung mit Pfeil 32"/>
          <p:cNvCxnSpPr/>
          <p:nvPr/>
        </p:nvCxnSpPr>
        <p:spPr>
          <a:xfrm>
            <a:off x="395825" y="6453336"/>
            <a:ext cx="8208623" cy="0"/>
          </a:xfrm>
          <a:prstGeom prst="straightConnector1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68" y="5157192"/>
            <a:ext cx="1687736" cy="112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5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421196" y="404664"/>
            <a:ext cx="580698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3200" dirty="0" smtClean="0"/>
              <a:t>The (</a:t>
            </a:r>
            <a:r>
              <a:rPr lang="de-AT" sz="3200" dirty="0" err="1" smtClean="0"/>
              <a:t>intended</a:t>
            </a:r>
            <a:r>
              <a:rPr lang="de-AT" sz="3200" dirty="0" smtClean="0"/>
              <a:t>) </a:t>
            </a:r>
            <a:r>
              <a:rPr lang="de-AT" sz="3200" dirty="0" err="1" smtClean="0"/>
              <a:t>content</a:t>
            </a:r>
            <a:r>
              <a:rPr lang="de-AT" sz="3200" dirty="0" smtClean="0"/>
              <a:t>…</a:t>
            </a:r>
            <a:br>
              <a:rPr lang="de-AT" sz="3200" dirty="0" smtClean="0"/>
            </a:br>
            <a:r>
              <a:rPr lang="de-AT" sz="3200" dirty="0" err="1" smtClean="0"/>
              <a:t>of</a:t>
            </a:r>
            <a:r>
              <a:rPr lang="de-AT" sz="3200" dirty="0" smtClean="0"/>
              <a:t> a </a:t>
            </a:r>
            <a:r>
              <a:rPr lang="de-AT" sz="3200" dirty="0" err="1" smtClean="0"/>
              <a:t>framework</a:t>
            </a:r>
            <a:r>
              <a:rPr lang="de-AT" sz="3200" dirty="0" smtClean="0"/>
              <a:t> for </a:t>
            </a:r>
            <a:br>
              <a:rPr lang="de-AT" sz="3200" dirty="0" smtClean="0"/>
            </a:br>
            <a:r>
              <a:rPr lang="de-AT" sz="3200" dirty="0" err="1" smtClean="0"/>
              <a:t>diversity</a:t>
            </a:r>
            <a:r>
              <a:rPr lang="de-AT" sz="3200" dirty="0" smtClean="0"/>
              <a:t> &amp; </a:t>
            </a:r>
            <a:r>
              <a:rPr lang="de-AT" sz="3200" dirty="0" err="1" smtClean="0"/>
              <a:t>social</a:t>
            </a:r>
            <a:r>
              <a:rPr lang="de-AT" sz="3200" dirty="0" smtClean="0"/>
              <a:t> </a:t>
            </a:r>
            <a:r>
              <a:rPr lang="de-AT" sz="3200" dirty="0" err="1" smtClean="0"/>
              <a:t>inclusion</a:t>
            </a:r>
            <a:r>
              <a:rPr lang="de-AT" sz="3200" dirty="0" smtClean="0"/>
              <a:t/>
            </a:r>
            <a:br>
              <a:rPr lang="de-AT" sz="3200" dirty="0" smtClean="0"/>
            </a:br>
            <a:endParaRPr lang="de-AT" sz="3200" dirty="0"/>
          </a:p>
        </p:txBody>
      </p:sp>
      <p:sp>
        <p:nvSpPr>
          <p:cNvPr id="5" name="Gefaltete Ecke 4"/>
          <p:cNvSpPr/>
          <p:nvPr/>
        </p:nvSpPr>
        <p:spPr>
          <a:xfrm>
            <a:off x="467544" y="2060848"/>
            <a:ext cx="3168352" cy="4536504"/>
          </a:xfrm>
          <a:prstGeom prst="foldedCorner">
            <a:avLst/>
          </a:prstGeom>
          <a:solidFill>
            <a:srgbClr val="92D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 smtClean="0">
                <a:solidFill>
                  <a:schemeClr val="tx1"/>
                </a:solidFill>
              </a:rPr>
              <a:t>INDICATORS </a:t>
            </a:r>
            <a:br>
              <a:rPr lang="de-AT" sz="2400" b="1" dirty="0" smtClean="0">
                <a:solidFill>
                  <a:schemeClr val="tx1"/>
                </a:solidFill>
              </a:rPr>
            </a:br>
            <a:r>
              <a:rPr lang="de-AT" sz="2400" b="1" dirty="0" err="1" smtClean="0">
                <a:solidFill>
                  <a:schemeClr val="tx1"/>
                </a:solidFill>
              </a:rPr>
              <a:t>of</a:t>
            </a:r>
            <a:r>
              <a:rPr lang="de-AT" sz="2400" b="1" dirty="0" smtClean="0">
                <a:solidFill>
                  <a:schemeClr val="tx1"/>
                </a:solidFill>
              </a:rPr>
              <a:t> inclusive </a:t>
            </a:r>
            <a:r>
              <a:rPr lang="de-AT" sz="2400" b="1" dirty="0" err="1" smtClean="0">
                <a:solidFill>
                  <a:schemeClr val="tx1"/>
                </a:solidFill>
              </a:rPr>
              <a:t>practice</a:t>
            </a:r>
            <a:endParaRPr lang="de-AT" sz="2400" b="1" dirty="0" smtClean="0">
              <a:solidFill>
                <a:schemeClr val="tx1"/>
              </a:solidFill>
            </a:endParaRPr>
          </a:p>
          <a:p>
            <a:pPr algn="ctr"/>
            <a:endParaRPr lang="de-AT" b="1" dirty="0" smtClean="0">
              <a:solidFill>
                <a:schemeClr val="tx1"/>
              </a:solidFill>
            </a:endParaRPr>
          </a:p>
          <a:p>
            <a:pPr algn="ctr"/>
            <a:endParaRPr lang="de-AT" b="1" dirty="0" smtClean="0">
              <a:solidFill>
                <a:schemeClr val="tx1"/>
              </a:solidFill>
            </a:endParaRPr>
          </a:p>
          <a:p>
            <a:pPr algn="ctr"/>
            <a:r>
              <a:rPr lang="de-AT" b="1" dirty="0" smtClean="0">
                <a:solidFill>
                  <a:schemeClr val="tx1"/>
                </a:solidFill>
              </a:rPr>
              <a:t>„</a:t>
            </a:r>
            <a:r>
              <a:rPr lang="de-AT" b="1" dirty="0" err="1" smtClean="0">
                <a:solidFill>
                  <a:schemeClr val="tx1"/>
                </a:solidFill>
              </a:rPr>
              <a:t>What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kind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of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change</a:t>
            </a:r>
            <a:r>
              <a:rPr lang="de-AT" b="1" dirty="0">
                <a:solidFill>
                  <a:schemeClr val="tx1"/>
                </a:solidFill>
              </a:rPr>
              <a:t> do / </a:t>
            </a:r>
            <a:r>
              <a:rPr lang="de-AT" b="1" dirty="0" err="1">
                <a:solidFill>
                  <a:schemeClr val="tx1"/>
                </a:solidFill>
              </a:rPr>
              <a:t>would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we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see</a:t>
            </a:r>
            <a:r>
              <a:rPr lang="de-AT" b="1" dirty="0">
                <a:solidFill>
                  <a:schemeClr val="tx1"/>
                </a:solidFill>
              </a:rPr>
              <a:t>, </a:t>
            </a:r>
            <a:r>
              <a:rPr lang="de-AT" b="1" dirty="0" err="1">
                <a:solidFill>
                  <a:schemeClr val="tx1"/>
                </a:solidFill>
              </a:rPr>
              <a:t>if</a:t>
            </a:r>
            <a:r>
              <a:rPr lang="de-AT" b="1" dirty="0">
                <a:solidFill>
                  <a:schemeClr val="tx1"/>
                </a:solidFill>
              </a:rPr>
              <a:t> an </a:t>
            </a:r>
            <a:r>
              <a:rPr lang="de-AT" b="1" dirty="0" err="1">
                <a:solidFill>
                  <a:schemeClr val="tx1"/>
                </a:solidFill>
              </a:rPr>
              <a:t>institution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fully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adopts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social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inclusion</a:t>
            </a:r>
            <a:r>
              <a:rPr lang="de-AT" b="1" dirty="0">
                <a:solidFill>
                  <a:schemeClr val="tx1"/>
                </a:solidFill>
              </a:rPr>
              <a:t>/</a:t>
            </a:r>
            <a:r>
              <a:rPr lang="de-AT" b="1" dirty="0" err="1">
                <a:solidFill>
                  <a:schemeClr val="tx1"/>
                </a:solidFill>
              </a:rPr>
              <a:t>diversity</a:t>
            </a:r>
            <a:r>
              <a:rPr lang="de-AT" b="1" dirty="0">
                <a:solidFill>
                  <a:schemeClr val="tx1"/>
                </a:solidFill>
              </a:rPr>
              <a:t>?“ 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de-AT" dirty="0" smtClean="0">
              <a:solidFill>
                <a:schemeClr val="tx1"/>
              </a:solidFill>
            </a:endParaRPr>
          </a:p>
          <a:p>
            <a:pPr algn="ctr"/>
            <a:r>
              <a:rPr lang="de-AT" dirty="0" err="1" smtClean="0">
                <a:solidFill>
                  <a:schemeClr val="tx1"/>
                </a:solidFill>
              </a:rPr>
              <a:t>structured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by</a:t>
            </a:r>
            <a:r>
              <a:rPr lang="de-AT" dirty="0" smtClean="0">
                <a:solidFill>
                  <a:schemeClr val="tx1"/>
                </a:solidFill>
              </a:rPr>
              <a:t> 5 </a:t>
            </a:r>
            <a:r>
              <a:rPr lang="de-AT" dirty="0" err="1" smtClean="0">
                <a:solidFill>
                  <a:schemeClr val="tx1"/>
                </a:solidFill>
              </a:rPr>
              <a:t>institutional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areas</a:t>
            </a:r>
            <a:r>
              <a:rPr lang="de-AT" dirty="0" smtClean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de-AT" dirty="0" smtClean="0">
                <a:solidFill>
                  <a:schemeClr val="tx1"/>
                </a:solidFill>
              </a:rPr>
              <a:t>STRATEGY / CONTENT / STAFF / PARTNERSHIPS / ACCESS</a:t>
            </a:r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6" name="Gefaltete Ecke 5"/>
          <p:cNvSpPr/>
          <p:nvPr/>
        </p:nvSpPr>
        <p:spPr>
          <a:xfrm>
            <a:off x="6372200" y="2060848"/>
            <a:ext cx="2439888" cy="4536504"/>
          </a:xfrm>
          <a:prstGeom prst="foldedCorner">
            <a:avLst/>
          </a:prstGeom>
          <a:solidFill>
            <a:srgbClr val="FFC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 smtClean="0">
                <a:solidFill>
                  <a:schemeClr val="tx1"/>
                </a:solidFill>
              </a:rPr>
              <a:t>ADVOCACY</a:t>
            </a:r>
          </a:p>
          <a:p>
            <a:pPr algn="ctr"/>
            <a:r>
              <a:rPr lang="de-AT" sz="2400" b="1" dirty="0" err="1" smtClean="0">
                <a:solidFill>
                  <a:schemeClr val="tx1"/>
                </a:solidFill>
              </a:rPr>
              <a:t>support</a:t>
            </a:r>
            <a:endParaRPr lang="de-AT" sz="2400" b="1" dirty="0">
              <a:solidFill>
                <a:schemeClr val="tx1"/>
              </a:solidFill>
            </a:endParaRPr>
          </a:p>
          <a:p>
            <a:pPr algn="ctr"/>
            <a:endParaRPr lang="de-AT" sz="2400" b="1" dirty="0" smtClean="0">
              <a:solidFill>
                <a:schemeClr val="tx1"/>
              </a:solidFill>
            </a:endParaRPr>
          </a:p>
          <a:p>
            <a:pPr algn="ctr"/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advocacy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statement</a:t>
            </a:r>
            <a:endParaRPr lang="de-AT" b="1" dirty="0" smtClean="0">
              <a:solidFill>
                <a:schemeClr val="tx1"/>
              </a:solidFill>
            </a:endParaRPr>
          </a:p>
          <a:p>
            <a:pPr algn="ctr"/>
            <a:endParaRPr lang="de-AT" b="1" dirty="0" smtClean="0">
              <a:solidFill>
                <a:schemeClr val="tx1"/>
              </a:solidFill>
            </a:endParaRPr>
          </a:p>
          <a:p>
            <a:pPr algn="ctr"/>
            <a:r>
              <a:rPr lang="de-AT" b="1" dirty="0" err="1" smtClean="0">
                <a:solidFill>
                  <a:schemeClr val="tx1"/>
                </a:solidFill>
              </a:rPr>
              <a:t>typical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barriers</a:t>
            </a:r>
            <a:r>
              <a:rPr lang="de-AT" b="1" dirty="0" smtClean="0">
                <a:solidFill>
                  <a:schemeClr val="tx1"/>
                </a:solidFill>
              </a:rPr>
              <a:t>, traps, </a:t>
            </a:r>
            <a:r>
              <a:rPr lang="de-AT" b="1" dirty="0" err="1" smtClean="0">
                <a:solidFill>
                  <a:schemeClr val="tx1"/>
                </a:solidFill>
              </a:rPr>
              <a:t>arguments</a:t>
            </a:r>
            <a:r>
              <a:rPr lang="de-AT" b="1" dirty="0" smtClean="0">
                <a:solidFill>
                  <a:schemeClr val="tx1"/>
                </a:solidFill>
              </a:rPr>
              <a:t> – and </a:t>
            </a:r>
            <a:r>
              <a:rPr lang="de-AT" b="1" dirty="0" err="1" smtClean="0">
                <a:solidFill>
                  <a:schemeClr val="tx1"/>
                </a:solidFill>
              </a:rPr>
              <a:t>how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to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counter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 err="1" smtClean="0">
                <a:solidFill>
                  <a:schemeClr val="tx1"/>
                </a:solidFill>
              </a:rPr>
              <a:t>them</a:t>
            </a:r>
            <a:endParaRPr lang="de-AT" b="1" dirty="0" smtClean="0">
              <a:solidFill>
                <a:schemeClr val="tx1"/>
              </a:solidFill>
            </a:endParaRPr>
          </a:p>
          <a:p>
            <a:pPr algn="ctr"/>
            <a:endParaRPr lang="de-AT" b="1" dirty="0" smtClean="0">
              <a:solidFill>
                <a:schemeClr val="tx1"/>
              </a:solidFill>
            </a:endParaRPr>
          </a:p>
          <a:p>
            <a:pPr algn="ctr"/>
            <a:r>
              <a:rPr lang="de-AT" b="1" dirty="0" err="1" smtClean="0">
                <a:solidFill>
                  <a:schemeClr val="tx1"/>
                </a:solidFill>
              </a:rPr>
              <a:t>short</a:t>
            </a:r>
            <a:r>
              <a:rPr lang="de-AT" b="1" dirty="0" smtClean="0">
                <a:solidFill>
                  <a:schemeClr val="tx1"/>
                </a:solidFill>
              </a:rPr>
              <a:t> </a:t>
            </a:r>
            <a:r>
              <a:rPr lang="de-AT" b="1" dirty="0">
                <a:solidFill>
                  <a:schemeClr val="tx1"/>
                </a:solidFill>
              </a:rPr>
              <a:t>narratives </a:t>
            </a:r>
            <a:r>
              <a:rPr lang="de-AT" b="1" dirty="0" err="1">
                <a:solidFill>
                  <a:schemeClr val="tx1"/>
                </a:solidFill>
              </a:rPr>
              <a:t>describing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effective</a:t>
            </a:r>
            <a:r>
              <a:rPr lang="de-AT" b="1" dirty="0">
                <a:solidFill>
                  <a:schemeClr val="tx1"/>
                </a:solidFill>
              </a:rPr>
              <a:t> </a:t>
            </a:r>
            <a:r>
              <a:rPr lang="de-AT" b="1" dirty="0" err="1">
                <a:solidFill>
                  <a:schemeClr val="tx1"/>
                </a:solidFill>
              </a:rPr>
              <a:t>change</a:t>
            </a:r>
            <a:r>
              <a:rPr lang="de-AT" dirty="0">
                <a:solidFill>
                  <a:schemeClr val="tx1"/>
                </a:solidFill>
              </a:rPr>
              <a:t> </a:t>
            </a:r>
            <a:endParaRPr lang="de-AT" dirty="0" smtClean="0">
              <a:solidFill>
                <a:schemeClr val="tx1"/>
              </a:solidFill>
            </a:endParaRPr>
          </a:p>
          <a:p>
            <a:pPr algn="ctr"/>
            <a:endParaRPr lang="de-AT" b="1" dirty="0" smtClean="0">
              <a:solidFill>
                <a:schemeClr val="tx1"/>
              </a:solidFill>
            </a:endParaRPr>
          </a:p>
        </p:txBody>
      </p:sp>
      <p:sp>
        <p:nvSpPr>
          <p:cNvPr id="7" name="Gefaltete Ecke 6"/>
          <p:cNvSpPr/>
          <p:nvPr/>
        </p:nvSpPr>
        <p:spPr>
          <a:xfrm>
            <a:off x="3788296" y="2060848"/>
            <a:ext cx="2439888" cy="4536504"/>
          </a:xfrm>
          <a:prstGeom prst="foldedCorne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/>
              <a:t>TOOLKIT </a:t>
            </a:r>
            <a:r>
              <a:rPr lang="de-AT" sz="2400" b="1" dirty="0" smtClean="0"/>
              <a:t/>
            </a:r>
            <a:br>
              <a:rPr lang="de-AT" sz="2400" b="1" dirty="0" smtClean="0"/>
            </a:br>
            <a:r>
              <a:rPr lang="de-AT" sz="2400" b="1" dirty="0" err="1" smtClean="0"/>
              <a:t>of</a:t>
            </a:r>
            <a:r>
              <a:rPr lang="de-AT" sz="2400" b="1" dirty="0" smtClean="0"/>
              <a:t> </a:t>
            </a:r>
            <a:r>
              <a:rPr lang="de-AT" sz="2400" b="1" dirty="0" err="1"/>
              <a:t>helpful</a:t>
            </a:r>
            <a:r>
              <a:rPr lang="de-AT" sz="2400" b="1" dirty="0"/>
              <a:t> </a:t>
            </a:r>
            <a:r>
              <a:rPr lang="de-AT" sz="2400" b="1" dirty="0" err="1"/>
              <a:t>resources</a:t>
            </a:r>
            <a:r>
              <a:rPr lang="de-AT" sz="2400" b="1" dirty="0"/>
              <a:t> </a:t>
            </a:r>
            <a:endParaRPr lang="de-AT" sz="2400" b="1" dirty="0" smtClean="0"/>
          </a:p>
          <a:p>
            <a:pPr algn="ctr"/>
            <a:endParaRPr lang="de-AT" sz="2400" b="1" dirty="0"/>
          </a:p>
          <a:p>
            <a:pPr algn="ctr"/>
            <a:endParaRPr lang="de-AT" dirty="0" smtClean="0"/>
          </a:p>
          <a:p>
            <a:pPr algn="ctr"/>
            <a:r>
              <a:rPr lang="de-AT" b="1" dirty="0" err="1" smtClean="0"/>
              <a:t>case</a:t>
            </a:r>
            <a:r>
              <a:rPr lang="de-AT" b="1" dirty="0" smtClean="0"/>
              <a:t> </a:t>
            </a:r>
            <a:r>
              <a:rPr lang="de-AT" b="1" dirty="0" err="1" smtClean="0"/>
              <a:t>studies</a:t>
            </a:r>
            <a:r>
              <a:rPr lang="de-AT" b="1" dirty="0" smtClean="0"/>
              <a:t> </a:t>
            </a:r>
            <a:br>
              <a:rPr lang="de-AT" b="1" dirty="0" smtClean="0"/>
            </a:br>
            <a:r>
              <a:rPr lang="de-AT" b="1" dirty="0" smtClean="0"/>
              <a:t>links</a:t>
            </a:r>
            <a:br>
              <a:rPr lang="de-AT" b="1" dirty="0" smtClean="0"/>
            </a:br>
            <a:r>
              <a:rPr lang="de-AT" b="1" dirty="0" err="1" smtClean="0"/>
              <a:t>literature</a:t>
            </a:r>
            <a:r>
              <a:rPr lang="de-AT" b="1" dirty="0" smtClean="0"/>
              <a:t> </a:t>
            </a:r>
            <a:br>
              <a:rPr lang="de-AT" b="1" dirty="0" smtClean="0"/>
            </a:br>
            <a:endParaRPr lang="de-AT" b="1" dirty="0" smtClean="0"/>
          </a:p>
          <a:p>
            <a:pPr algn="ctr"/>
            <a:r>
              <a:rPr lang="de-AT" b="1" dirty="0" err="1" smtClean="0"/>
              <a:t>self</a:t>
            </a:r>
            <a:r>
              <a:rPr lang="de-AT" b="1" dirty="0" smtClean="0"/>
              <a:t>-evaluation </a:t>
            </a:r>
            <a:r>
              <a:rPr lang="de-AT" b="1" dirty="0" err="1" smtClean="0"/>
              <a:t>tool</a:t>
            </a:r>
            <a:endParaRPr lang="de-AT" b="1" dirty="0" smtClean="0"/>
          </a:p>
          <a:p>
            <a:pPr algn="ctr"/>
            <a:endParaRPr lang="de-AT" dirty="0" smtClean="0"/>
          </a:p>
          <a:p>
            <a:pPr algn="ctr"/>
            <a:endParaRPr lang="de-AT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43743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Indicators</a:t>
            </a:r>
            <a:r>
              <a:rPr lang="de-AT" dirty="0" smtClean="0"/>
              <a:t> - </a:t>
            </a:r>
            <a:r>
              <a:rPr lang="de-AT" dirty="0" err="1" smtClean="0"/>
              <a:t>examples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AT" sz="2000" dirty="0" err="1"/>
              <a:t>To</a:t>
            </a:r>
            <a:r>
              <a:rPr lang="de-AT" sz="2000" dirty="0"/>
              <a:t> </a:t>
            </a:r>
            <a:r>
              <a:rPr lang="de-AT" sz="2000" dirty="0" err="1"/>
              <a:t>demonstrate</a:t>
            </a:r>
            <a:r>
              <a:rPr lang="de-AT" sz="2000" dirty="0"/>
              <a:t> </a:t>
            </a:r>
            <a:r>
              <a:rPr lang="de-AT" sz="2000" dirty="0" err="1"/>
              <a:t>their</a:t>
            </a:r>
            <a:r>
              <a:rPr lang="de-AT" sz="2000" dirty="0"/>
              <a:t> </a:t>
            </a:r>
            <a:r>
              <a:rPr lang="de-AT" sz="2000" dirty="0" err="1"/>
              <a:t>being</a:t>
            </a:r>
            <a:r>
              <a:rPr lang="de-AT" sz="2000" dirty="0"/>
              <a:t> </a:t>
            </a:r>
            <a:r>
              <a:rPr lang="de-AT" sz="2000" dirty="0" err="1"/>
              <a:t>strategically</a:t>
            </a:r>
            <a:r>
              <a:rPr lang="de-AT" sz="2000" dirty="0"/>
              <a:t> INCLUSIVE &amp; DIVERSE on </a:t>
            </a:r>
            <a:r>
              <a:rPr lang="de-AT" sz="2000" dirty="0" err="1"/>
              <a:t>governance</a:t>
            </a:r>
            <a:r>
              <a:rPr lang="de-AT" sz="2000" dirty="0"/>
              <a:t> </a:t>
            </a:r>
            <a:r>
              <a:rPr lang="de-AT" sz="2000" dirty="0" err="1" smtClean="0"/>
              <a:t>level</a:t>
            </a:r>
            <a:r>
              <a:rPr lang="de-AT" sz="2000" dirty="0"/>
              <a:t> </a:t>
            </a:r>
            <a:r>
              <a:rPr lang="de-AT" sz="2000" dirty="0" err="1" smtClean="0"/>
              <a:t>institutions</a:t>
            </a:r>
            <a:r>
              <a:rPr lang="de-AT" sz="2000" dirty="0" smtClean="0"/>
              <a:t> </a:t>
            </a:r>
            <a:r>
              <a:rPr lang="de-AT" sz="2000" dirty="0" err="1"/>
              <a:t>shall</a:t>
            </a:r>
            <a:r>
              <a:rPr lang="de-AT" sz="2000" dirty="0" smtClean="0"/>
              <a:t>:</a:t>
            </a:r>
          </a:p>
          <a:p>
            <a:pPr marL="0" indent="0">
              <a:buNone/>
            </a:pPr>
            <a:endParaRPr lang="de-AT" sz="2000" dirty="0"/>
          </a:p>
          <a:p>
            <a:r>
              <a:rPr lang="de-AT" sz="2000" b="1" dirty="0" err="1" smtClean="0"/>
              <a:t>refer</a:t>
            </a:r>
            <a:r>
              <a:rPr lang="de-AT" sz="2000" b="1" dirty="0" smtClean="0"/>
              <a:t> </a:t>
            </a:r>
            <a:r>
              <a:rPr lang="de-AT" sz="2000" b="1" dirty="0" err="1"/>
              <a:t>explicitly</a:t>
            </a:r>
            <a:r>
              <a:rPr lang="de-AT" sz="2000" dirty="0"/>
              <a:t> </a:t>
            </a:r>
            <a:r>
              <a:rPr lang="de-AT" sz="2000" dirty="0" err="1"/>
              <a:t>to</a:t>
            </a:r>
            <a:r>
              <a:rPr lang="de-AT" sz="2000" dirty="0"/>
              <a:t> </a:t>
            </a:r>
            <a:r>
              <a:rPr lang="de-AT" sz="2000" dirty="0" err="1"/>
              <a:t>diversity</a:t>
            </a:r>
            <a:r>
              <a:rPr lang="de-AT" sz="2000" dirty="0"/>
              <a:t> &amp; </a:t>
            </a:r>
            <a:r>
              <a:rPr lang="de-AT" sz="2000" dirty="0" err="1"/>
              <a:t>social</a:t>
            </a:r>
            <a:r>
              <a:rPr lang="de-AT" sz="2000" dirty="0"/>
              <a:t> </a:t>
            </a:r>
            <a:r>
              <a:rPr lang="de-AT" sz="2000" dirty="0" err="1"/>
              <a:t>inclusion</a:t>
            </a:r>
            <a:r>
              <a:rPr lang="de-AT" sz="2000" dirty="0"/>
              <a:t> </a:t>
            </a:r>
            <a:r>
              <a:rPr lang="de-AT" sz="2000" b="1" dirty="0"/>
              <a:t>in </a:t>
            </a:r>
            <a:r>
              <a:rPr lang="de-AT" sz="2000" b="1" dirty="0" err="1"/>
              <a:t>the</a:t>
            </a:r>
            <a:r>
              <a:rPr lang="de-AT" sz="2000" dirty="0"/>
              <a:t> </a:t>
            </a:r>
            <a:r>
              <a:rPr lang="de-AT" sz="2000" b="1" dirty="0" err="1"/>
              <a:t>mission</a:t>
            </a:r>
            <a:r>
              <a:rPr lang="de-AT" sz="2000" b="1" dirty="0"/>
              <a:t> </a:t>
            </a:r>
            <a:r>
              <a:rPr lang="de-AT" sz="2000" b="1" dirty="0" err="1"/>
              <a:t>statement</a:t>
            </a:r>
            <a:endParaRPr lang="de-AT" sz="2000" dirty="0"/>
          </a:p>
          <a:p>
            <a:r>
              <a:rPr lang="de-AT" sz="2000" b="1" dirty="0" err="1" smtClean="0"/>
              <a:t>include</a:t>
            </a:r>
            <a:r>
              <a:rPr lang="de-AT" sz="2000" b="1" dirty="0" smtClean="0"/>
              <a:t> </a:t>
            </a:r>
            <a:r>
              <a:rPr lang="de-AT" sz="2000" b="1" dirty="0"/>
              <a:t>in </a:t>
            </a:r>
            <a:r>
              <a:rPr lang="de-AT" sz="2000" b="1" dirty="0" err="1"/>
              <a:t>the</a:t>
            </a:r>
            <a:r>
              <a:rPr lang="de-AT" sz="2000" b="1" dirty="0"/>
              <a:t> Board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trustees</a:t>
            </a:r>
            <a:r>
              <a:rPr lang="de-AT" sz="2000" dirty="0"/>
              <a:t> </a:t>
            </a:r>
            <a:r>
              <a:rPr lang="de-AT" sz="2000" b="1" dirty="0" err="1"/>
              <a:t>people</a:t>
            </a:r>
            <a:r>
              <a:rPr lang="de-AT" sz="2000" b="1" dirty="0"/>
              <a:t> </a:t>
            </a:r>
            <a:r>
              <a:rPr lang="de-AT" sz="2000" b="1" dirty="0" err="1"/>
              <a:t>of</a:t>
            </a:r>
            <a:r>
              <a:rPr lang="de-AT" sz="2000" b="1" dirty="0"/>
              <a:t> different </a:t>
            </a:r>
            <a:r>
              <a:rPr lang="de-AT" sz="2000" b="1" dirty="0" err="1"/>
              <a:t>genders</a:t>
            </a:r>
            <a:r>
              <a:rPr lang="de-AT" sz="2000" dirty="0"/>
              <a:t>, </a:t>
            </a:r>
            <a:r>
              <a:rPr lang="de-AT" sz="2000" dirty="0" err="1"/>
              <a:t>abilities</a:t>
            </a:r>
            <a:r>
              <a:rPr lang="de-AT" sz="2000" dirty="0"/>
              <a:t>, sexual </a:t>
            </a:r>
            <a:r>
              <a:rPr lang="de-AT" sz="2000" dirty="0" err="1"/>
              <a:t>preferences</a:t>
            </a:r>
            <a:r>
              <a:rPr lang="de-AT" sz="2000" dirty="0"/>
              <a:t>, </a:t>
            </a:r>
            <a:r>
              <a:rPr lang="de-AT" sz="2000" dirty="0" err="1"/>
              <a:t>social</a:t>
            </a:r>
            <a:r>
              <a:rPr lang="de-AT" sz="2000" dirty="0"/>
              <a:t> </a:t>
            </a:r>
            <a:r>
              <a:rPr lang="de-AT" sz="2000" dirty="0" err="1"/>
              <a:t>status</a:t>
            </a:r>
            <a:r>
              <a:rPr lang="de-AT" sz="2000" dirty="0"/>
              <a:t>, </a:t>
            </a:r>
            <a:r>
              <a:rPr lang="de-AT" sz="2000" dirty="0" err="1"/>
              <a:t>believes</a:t>
            </a:r>
            <a:r>
              <a:rPr lang="de-AT" sz="2000" dirty="0"/>
              <a:t>, </a:t>
            </a:r>
            <a:r>
              <a:rPr lang="de-AT" sz="2000" dirty="0" err="1"/>
              <a:t>culture</a:t>
            </a:r>
            <a:endParaRPr lang="de-AT" sz="2000" dirty="0"/>
          </a:p>
          <a:p>
            <a:r>
              <a:rPr lang="de-AT" sz="2000" b="1" dirty="0" err="1" smtClean="0"/>
              <a:t>include</a:t>
            </a:r>
            <a:r>
              <a:rPr lang="de-AT" sz="2000" dirty="0" smtClean="0"/>
              <a:t> </a:t>
            </a:r>
            <a:r>
              <a:rPr lang="de-AT" sz="2000" dirty="0" err="1"/>
              <a:t>representative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b="1" dirty="0" err="1"/>
              <a:t>minority</a:t>
            </a:r>
            <a:r>
              <a:rPr lang="de-AT" sz="2000" dirty="0"/>
              <a:t> </a:t>
            </a:r>
            <a:r>
              <a:rPr lang="de-AT" sz="2000" dirty="0" err="1"/>
              <a:t>nearby</a:t>
            </a:r>
            <a:r>
              <a:rPr lang="de-AT" sz="2000" dirty="0"/>
              <a:t> </a:t>
            </a:r>
            <a:r>
              <a:rPr lang="de-AT" sz="2000" dirty="0" err="1"/>
              <a:t>community</a:t>
            </a:r>
            <a:r>
              <a:rPr lang="de-AT" sz="2000" dirty="0"/>
              <a:t> (at </a:t>
            </a:r>
            <a:r>
              <a:rPr lang="de-AT" sz="2000" dirty="0" err="1"/>
              <a:t>bus</a:t>
            </a:r>
            <a:r>
              <a:rPr lang="de-AT" sz="2000" dirty="0"/>
              <a:t> </a:t>
            </a:r>
            <a:r>
              <a:rPr lang="de-AT" sz="2000" dirty="0" err="1"/>
              <a:t>ride</a:t>
            </a:r>
            <a:r>
              <a:rPr lang="de-AT" sz="2000" dirty="0"/>
              <a:t> </a:t>
            </a:r>
            <a:r>
              <a:rPr lang="de-AT" sz="2000" dirty="0" err="1"/>
              <a:t>distance</a:t>
            </a:r>
            <a:r>
              <a:rPr lang="de-AT" sz="2000" dirty="0"/>
              <a:t>) in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governance</a:t>
            </a:r>
            <a:r>
              <a:rPr lang="de-AT" sz="2000" dirty="0"/>
              <a:t> </a:t>
            </a:r>
            <a:r>
              <a:rPr lang="de-AT" sz="2000" dirty="0" err="1"/>
              <a:t>bodies</a:t>
            </a:r>
            <a:r>
              <a:rPr lang="de-AT" sz="2000" dirty="0"/>
              <a:t> (</a:t>
            </a:r>
            <a:r>
              <a:rPr lang="de-AT" sz="2000" dirty="0" err="1"/>
              <a:t>as</a:t>
            </a:r>
            <a:r>
              <a:rPr lang="de-AT" sz="2000" dirty="0"/>
              <a:t> </a:t>
            </a:r>
            <a:r>
              <a:rPr lang="de-AT" sz="2000" dirty="0" err="1"/>
              <a:t>trustees</a:t>
            </a:r>
            <a:r>
              <a:rPr lang="de-AT" sz="2000" dirty="0"/>
              <a:t>, </a:t>
            </a:r>
            <a:r>
              <a:rPr lang="de-AT" sz="2000" dirty="0" err="1"/>
              <a:t>advisors</a:t>
            </a:r>
            <a:r>
              <a:rPr lang="de-AT" sz="2000" dirty="0"/>
              <a:t> </a:t>
            </a:r>
            <a:r>
              <a:rPr lang="de-AT" sz="2000" dirty="0" err="1"/>
              <a:t>or</a:t>
            </a:r>
            <a:r>
              <a:rPr lang="de-AT" sz="2000" dirty="0"/>
              <a:t> </a:t>
            </a:r>
            <a:r>
              <a:rPr lang="de-AT" sz="2000" dirty="0" err="1"/>
              <a:t>spokespeople</a:t>
            </a:r>
            <a:r>
              <a:rPr lang="de-AT" sz="2000" dirty="0"/>
              <a:t>)</a:t>
            </a:r>
          </a:p>
          <a:p>
            <a:r>
              <a:rPr lang="de-AT" sz="2000" dirty="0" smtClean="0"/>
              <a:t>at </a:t>
            </a:r>
            <a:r>
              <a:rPr lang="de-AT" sz="2000" dirty="0"/>
              <a:t>all </a:t>
            </a:r>
            <a:r>
              <a:rPr lang="de-AT" sz="2000" dirty="0" err="1"/>
              <a:t>levels</a:t>
            </a:r>
            <a:r>
              <a:rPr lang="de-AT" sz="2000" dirty="0"/>
              <a:t> </a:t>
            </a:r>
            <a:r>
              <a:rPr lang="de-AT" sz="2000" dirty="0" err="1"/>
              <a:t>include</a:t>
            </a:r>
            <a:r>
              <a:rPr lang="de-AT" sz="2000" dirty="0"/>
              <a:t> </a:t>
            </a:r>
            <a:r>
              <a:rPr lang="de-AT" sz="2000" b="1" dirty="0" err="1"/>
              <a:t>staff</a:t>
            </a:r>
            <a:r>
              <a:rPr lang="de-AT" sz="2000" dirty="0"/>
              <a:t> </a:t>
            </a:r>
            <a:r>
              <a:rPr lang="de-AT" sz="2000" b="1" dirty="0" err="1"/>
              <a:t>with</a:t>
            </a:r>
            <a:r>
              <a:rPr lang="de-AT" sz="2000" dirty="0"/>
              <a:t> </a:t>
            </a:r>
            <a:r>
              <a:rPr lang="de-AT" sz="2000" b="1" dirty="0"/>
              <a:t>diverse</a:t>
            </a:r>
            <a:r>
              <a:rPr lang="de-AT" sz="2000" dirty="0"/>
              <a:t> (</a:t>
            </a:r>
            <a:r>
              <a:rPr lang="de-AT" sz="2000" dirty="0" err="1"/>
              <a:t>dis</a:t>
            </a:r>
            <a:r>
              <a:rPr lang="de-AT" sz="2000" dirty="0"/>
              <a:t>)</a:t>
            </a:r>
            <a:r>
              <a:rPr lang="de-AT" sz="2000" dirty="0" err="1"/>
              <a:t>abilities</a:t>
            </a:r>
            <a:endParaRPr lang="de-AT" sz="2000" dirty="0"/>
          </a:p>
          <a:p>
            <a:r>
              <a:rPr lang="de-AT" sz="2000" dirty="0" err="1" smtClean="0"/>
              <a:t>recognize</a:t>
            </a:r>
            <a:r>
              <a:rPr lang="de-AT" sz="2000" dirty="0" smtClean="0"/>
              <a:t>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stereotypic</a:t>
            </a:r>
            <a:r>
              <a:rPr lang="de-AT" sz="2000" dirty="0"/>
              <a:t> </a:t>
            </a:r>
            <a:r>
              <a:rPr lang="de-AT" sz="2000" dirty="0" err="1"/>
              <a:t>understanding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diversity</a:t>
            </a:r>
            <a:r>
              <a:rPr lang="de-AT" sz="2000" dirty="0"/>
              <a:t>: </a:t>
            </a:r>
            <a:r>
              <a:rPr lang="de-AT" sz="2000" b="1" dirty="0" err="1"/>
              <a:t>avoid</a:t>
            </a:r>
            <a:r>
              <a:rPr lang="de-AT" sz="2000" b="1" dirty="0"/>
              <a:t> easy </a:t>
            </a:r>
            <a:r>
              <a:rPr lang="de-AT" sz="2000" b="1" dirty="0" err="1"/>
              <a:t>labelling</a:t>
            </a:r>
            <a:r>
              <a:rPr lang="de-AT" sz="2000" dirty="0"/>
              <a:t> (</a:t>
            </a:r>
            <a:r>
              <a:rPr lang="de-AT" sz="2000" dirty="0" err="1"/>
              <a:t>black</a:t>
            </a:r>
            <a:r>
              <a:rPr lang="de-AT" sz="2000" dirty="0"/>
              <a:t>, Muslim, </a:t>
            </a:r>
            <a:r>
              <a:rPr lang="de-AT" sz="2000" dirty="0" err="1"/>
              <a:t>low-income</a:t>
            </a:r>
            <a:r>
              <a:rPr lang="de-AT" sz="2000" dirty="0"/>
              <a:t>, </a:t>
            </a:r>
            <a:r>
              <a:rPr lang="de-AT" sz="2000" dirty="0" err="1"/>
              <a:t>disabled</a:t>
            </a:r>
            <a:r>
              <a:rPr lang="de-AT" sz="2000" dirty="0"/>
              <a:t> </a:t>
            </a:r>
            <a:r>
              <a:rPr lang="de-AT" sz="2000" dirty="0" err="1"/>
              <a:t>person</a:t>
            </a:r>
            <a:r>
              <a:rPr lang="de-AT" sz="2000" dirty="0" smtClean="0"/>
              <a:t>), </a:t>
            </a:r>
            <a:r>
              <a:rPr lang="de-AT" sz="2000" dirty="0" err="1" smtClean="0"/>
              <a:t>recognise</a:t>
            </a:r>
            <a:r>
              <a:rPr lang="de-AT" sz="2000" dirty="0" smtClean="0"/>
              <a:t> </a:t>
            </a:r>
            <a:r>
              <a:rPr lang="de-AT" sz="2000" dirty="0" err="1" smtClean="0"/>
              <a:t>intersectionality</a:t>
            </a:r>
            <a:endParaRPr lang="de-AT" sz="2000" dirty="0" smtClean="0"/>
          </a:p>
          <a:p>
            <a:r>
              <a:rPr lang="de-AT" sz="2000" dirty="0" smtClean="0"/>
              <a:t>…</a:t>
            </a:r>
            <a:endParaRPr lang="de-AT" sz="2000" dirty="0"/>
          </a:p>
          <a:p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19752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chtungspfeil 3"/>
          <p:cNvSpPr/>
          <p:nvPr/>
        </p:nvSpPr>
        <p:spPr>
          <a:xfrm>
            <a:off x="755576" y="1763620"/>
            <a:ext cx="7920880" cy="94380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b="1" dirty="0" err="1"/>
              <a:t>working</a:t>
            </a:r>
            <a:r>
              <a:rPr lang="de-AT" b="1" dirty="0"/>
              <a:t> </a:t>
            </a:r>
            <a:r>
              <a:rPr lang="de-AT" b="1" dirty="0" err="1"/>
              <a:t>group</a:t>
            </a:r>
            <a:r>
              <a:rPr lang="de-AT" b="1" dirty="0"/>
              <a:t> </a:t>
            </a:r>
            <a:r>
              <a:rPr lang="de-AT" b="1" dirty="0" smtClean="0">
                <a:solidFill>
                  <a:srgbClr val="FF0000"/>
                </a:solidFill>
              </a:rPr>
              <a:t>CONTENT</a:t>
            </a:r>
            <a:r>
              <a:rPr lang="de-AT" b="1" dirty="0" smtClean="0"/>
              <a:t>: Emanuel Reis, </a:t>
            </a:r>
            <a:r>
              <a:rPr lang="de-AT" dirty="0" err="1" smtClean="0"/>
              <a:t>Mairead</a:t>
            </a:r>
            <a:r>
              <a:rPr lang="de-AT" dirty="0" smtClean="0"/>
              <a:t> Hurley, Sheena Laursen, Vanessa Mignan, Iris Ott,  Barbara Streicher</a:t>
            </a:r>
            <a:endParaRPr lang="de-AT" dirty="0"/>
          </a:p>
        </p:txBody>
      </p:sp>
      <p:sp>
        <p:nvSpPr>
          <p:cNvPr id="5" name="Richtungspfeil 4"/>
          <p:cNvSpPr/>
          <p:nvPr/>
        </p:nvSpPr>
        <p:spPr>
          <a:xfrm>
            <a:off x="743700" y="3059764"/>
            <a:ext cx="7932755" cy="94380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b="1" dirty="0" err="1"/>
              <a:t>working</a:t>
            </a:r>
            <a:r>
              <a:rPr lang="de-AT" b="1" dirty="0"/>
              <a:t> </a:t>
            </a:r>
            <a:r>
              <a:rPr lang="de-AT" b="1" dirty="0" err="1" smtClean="0"/>
              <a:t>group</a:t>
            </a:r>
            <a:r>
              <a:rPr lang="de-AT" b="1" dirty="0" smtClean="0"/>
              <a:t> </a:t>
            </a:r>
            <a:r>
              <a:rPr lang="de-AT" b="1" dirty="0" smtClean="0">
                <a:solidFill>
                  <a:srgbClr val="FF0000"/>
                </a:solidFill>
              </a:rPr>
              <a:t>STAFF</a:t>
            </a:r>
            <a:r>
              <a:rPr lang="de-AT" b="1" dirty="0" smtClean="0"/>
              <a:t>: Vanessa Mignan</a:t>
            </a:r>
            <a:r>
              <a:rPr lang="de-AT" dirty="0" smtClean="0"/>
              <a:t>, Bärbel Auffermann, Antonia Caola</a:t>
            </a:r>
            <a:endParaRPr lang="de-AT" dirty="0"/>
          </a:p>
        </p:txBody>
      </p:sp>
      <p:sp>
        <p:nvSpPr>
          <p:cNvPr id="6" name="Richtungspfeil 5"/>
          <p:cNvSpPr/>
          <p:nvPr/>
        </p:nvSpPr>
        <p:spPr>
          <a:xfrm>
            <a:off x="743701" y="4355908"/>
            <a:ext cx="7920880" cy="94380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b="1" dirty="0" err="1"/>
              <a:t>working</a:t>
            </a:r>
            <a:r>
              <a:rPr lang="de-AT" b="1" dirty="0"/>
              <a:t> </a:t>
            </a:r>
            <a:r>
              <a:rPr lang="de-AT" b="1" dirty="0" err="1" smtClean="0"/>
              <a:t>group</a:t>
            </a:r>
            <a:r>
              <a:rPr lang="de-AT" b="1" dirty="0" smtClean="0"/>
              <a:t> </a:t>
            </a:r>
            <a:r>
              <a:rPr lang="de-AT" b="1" dirty="0" smtClean="0">
                <a:solidFill>
                  <a:srgbClr val="FF0000"/>
                </a:solidFill>
              </a:rPr>
              <a:t>PARTNERSHIPS</a:t>
            </a:r>
            <a:r>
              <a:rPr lang="de-AT" b="1" dirty="0" smtClean="0"/>
              <a:t>: Andy </a:t>
            </a:r>
            <a:r>
              <a:rPr lang="de-AT" b="1" dirty="0" err="1" smtClean="0"/>
              <a:t>McLeod</a:t>
            </a:r>
            <a:r>
              <a:rPr lang="de-AT" dirty="0" smtClean="0"/>
              <a:t>, Jo Bryant, </a:t>
            </a:r>
            <a:r>
              <a:rPr lang="de-AT" dirty="0" err="1" smtClean="0"/>
              <a:t>Mairead</a:t>
            </a:r>
            <a:r>
              <a:rPr lang="de-AT" dirty="0" smtClean="0"/>
              <a:t> Hurley, Shaaron Leverment, Joana Lobo Antunes, Vanessa Mignan, Iris Ott, Liz </a:t>
            </a:r>
            <a:r>
              <a:rPr lang="de-AT" dirty="0" err="1" smtClean="0"/>
              <a:t>Rasekoala</a:t>
            </a:r>
            <a:r>
              <a:rPr lang="de-AT" dirty="0" smtClean="0"/>
              <a:t>, Barbara Streicher</a:t>
            </a:r>
            <a:endParaRPr lang="de-AT" dirty="0"/>
          </a:p>
        </p:txBody>
      </p:sp>
      <p:sp>
        <p:nvSpPr>
          <p:cNvPr id="7" name="Richtungspfeil 6"/>
          <p:cNvSpPr/>
          <p:nvPr/>
        </p:nvSpPr>
        <p:spPr>
          <a:xfrm>
            <a:off x="755576" y="476672"/>
            <a:ext cx="7920880" cy="94380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2000" b="1" dirty="0" err="1" smtClean="0"/>
              <a:t>working</a:t>
            </a:r>
            <a:r>
              <a:rPr lang="de-AT" sz="2000" b="1" dirty="0" smtClean="0"/>
              <a:t> </a:t>
            </a:r>
            <a:r>
              <a:rPr lang="de-AT" sz="2000" b="1" dirty="0" err="1" smtClean="0"/>
              <a:t>group</a:t>
            </a:r>
            <a:r>
              <a:rPr lang="de-AT" sz="2000" b="1" dirty="0" smtClean="0"/>
              <a:t> </a:t>
            </a:r>
            <a:r>
              <a:rPr lang="de-AT" sz="2000" b="1" dirty="0" smtClean="0">
                <a:solidFill>
                  <a:srgbClr val="FF0000"/>
                </a:solidFill>
              </a:rPr>
              <a:t>STRATEGY</a:t>
            </a:r>
            <a:r>
              <a:rPr lang="de-AT" sz="2000" b="1" dirty="0" smtClean="0"/>
              <a:t>: </a:t>
            </a:r>
            <a:r>
              <a:rPr lang="de-AT" b="1" dirty="0" smtClean="0"/>
              <a:t>Antonia Caola</a:t>
            </a:r>
            <a:r>
              <a:rPr lang="de-AT" dirty="0" smtClean="0"/>
              <a:t>,  Bärbel Auffermann, Shaaron Leverment, Joana Lobo Antunes, Emanuel Reis, Liz </a:t>
            </a:r>
            <a:r>
              <a:rPr lang="de-AT" dirty="0" err="1" smtClean="0"/>
              <a:t>Rasekoala</a:t>
            </a:r>
            <a:r>
              <a:rPr lang="de-AT" dirty="0" smtClean="0"/>
              <a:t>, Barbara Streicher</a:t>
            </a:r>
            <a:endParaRPr lang="de-AT" dirty="0"/>
          </a:p>
        </p:txBody>
      </p:sp>
      <p:sp>
        <p:nvSpPr>
          <p:cNvPr id="8" name="Richtungspfeil 7"/>
          <p:cNvSpPr/>
          <p:nvPr/>
        </p:nvSpPr>
        <p:spPr>
          <a:xfrm>
            <a:off x="755576" y="5572339"/>
            <a:ext cx="7920880" cy="94380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b="1" dirty="0" err="1"/>
              <a:t>working</a:t>
            </a:r>
            <a:r>
              <a:rPr lang="de-AT" b="1" dirty="0"/>
              <a:t> </a:t>
            </a:r>
            <a:r>
              <a:rPr lang="de-AT" b="1" dirty="0" err="1"/>
              <a:t>group</a:t>
            </a:r>
            <a:r>
              <a:rPr lang="de-AT" b="1" dirty="0"/>
              <a:t> </a:t>
            </a:r>
            <a:r>
              <a:rPr lang="de-AT" b="1" dirty="0" smtClean="0">
                <a:solidFill>
                  <a:srgbClr val="FF0000"/>
                </a:solidFill>
              </a:rPr>
              <a:t>ACCESS</a:t>
            </a:r>
            <a:r>
              <a:rPr lang="de-AT" b="1" dirty="0" smtClean="0"/>
              <a:t>: </a:t>
            </a:r>
            <a:r>
              <a:rPr lang="de-AT" dirty="0" smtClean="0"/>
              <a:t>Sheena Laursen, Jo Bryant, </a:t>
            </a:r>
            <a:r>
              <a:rPr lang="de-AT" dirty="0" err="1" smtClean="0"/>
              <a:t>Mairead</a:t>
            </a:r>
            <a:r>
              <a:rPr lang="de-AT" dirty="0" smtClean="0"/>
              <a:t> Hurley, Shaaron Leverment, Andy </a:t>
            </a:r>
            <a:r>
              <a:rPr lang="de-AT" dirty="0" err="1" smtClean="0"/>
              <a:t>McLeod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5117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Next </a:t>
            </a:r>
            <a:r>
              <a:rPr lang="de-AT" dirty="0" err="1" smtClean="0"/>
              <a:t>steps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917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83568" y="62068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0048" y="1988840"/>
            <a:ext cx="6992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And before you leave...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72821"/>
            <a:ext cx="5175498" cy="36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F98A100A-B404-4638-8CFB-357DD70071FB" descr="AC2EEF64-6CEC-401E-B5CF-FCAA7875EFC4@l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22" y="3429000"/>
            <a:ext cx="3106103" cy="25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ent Arrow 3"/>
          <p:cNvSpPr/>
          <p:nvPr/>
        </p:nvSpPr>
        <p:spPr>
          <a:xfrm rot="17443931" flipH="1">
            <a:off x="2267131" y="2678319"/>
            <a:ext cx="971410" cy="1131634"/>
          </a:xfrm>
          <a:prstGeom prst="bentArrow">
            <a:avLst>
              <a:gd name="adj1" fmla="val 21543"/>
              <a:gd name="adj2" fmla="val 25000"/>
              <a:gd name="adj3" fmla="val 25000"/>
              <a:gd name="adj4" fmla="val 6737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15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3074" name="Picture 2" descr="https://pbs.twimg.com/media/DB0DQ22XkAAth01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6" y="144016"/>
            <a:ext cx="8944620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4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R-E-S-P-E-C-T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hlinkClick r:id="rId2"/>
              </a:rPr>
              <a:t>https://</a:t>
            </a:r>
            <a:r>
              <a:rPr lang="de-AT" dirty="0" smtClean="0">
                <a:hlinkClick r:id="rId2"/>
              </a:rPr>
              <a:t>www.youtube.com/watch?v=6FOUqQt3Kg0</a:t>
            </a:r>
            <a:r>
              <a:rPr lang="de-AT" dirty="0" smtClean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5387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WAFIRA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hlinkClick r:id="rId2"/>
              </a:rPr>
              <a:t>https://youtu.be/BjmozBdgGog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64254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355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AGENDA</vt:lpstr>
      <vt:lpstr>All that we share</vt:lpstr>
      <vt:lpstr>OUR UNDERSTANDING</vt:lpstr>
      <vt:lpstr>The process… towards a framework for  diversity &amp; social inclusion </vt:lpstr>
      <vt:lpstr>PowerPoint Presentation</vt:lpstr>
      <vt:lpstr>Indicators - examples</vt:lpstr>
      <vt:lpstr>PowerPoint Presentation</vt:lpstr>
      <vt:lpstr>Next steps</vt:lpstr>
      <vt:lpstr>PowerPoint Presentation</vt:lpstr>
      <vt:lpstr>PowerPoint Presentation</vt:lpstr>
      <vt:lpstr>R-E-S-P-E-C-T</vt:lpstr>
      <vt:lpstr>WAFIRA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session</dc:title>
  <dc:creator>Committee</dc:creator>
  <cp:lastModifiedBy>servicepack</cp:lastModifiedBy>
  <cp:revision>56</cp:revision>
  <dcterms:created xsi:type="dcterms:W3CDTF">2016-06-02T12:34:43Z</dcterms:created>
  <dcterms:modified xsi:type="dcterms:W3CDTF">2017-06-14T07:41:33Z</dcterms:modified>
</cp:coreProperties>
</file>